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70" r:id="rId2"/>
    <p:sldId id="257" r:id="rId3"/>
    <p:sldId id="269" r:id="rId4"/>
    <p:sldId id="258" r:id="rId5"/>
    <p:sldId id="259" r:id="rId6"/>
    <p:sldId id="273" r:id="rId7"/>
    <p:sldId id="261" r:id="rId8"/>
    <p:sldId id="262" r:id="rId9"/>
    <p:sldId id="263" r:id="rId10"/>
    <p:sldId id="264" r:id="rId11"/>
    <p:sldId id="265" r:id="rId12"/>
    <p:sldId id="266" r:id="rId13"/>
    <p:sldId id="272" r:id="rId14"/>
    <p:sldId id="268" r:id="rId15"/>
    <p:sldId id="271" r:id="rId16"/>
    <p:sldId id="267" r:id="rId17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86835" autoAdjust="0"/>
  </p:normalViewPr>
  <p:slideViewPr>
    <p:cSldViewPr>
      <p:cViewPr varScale="1">
        <p:scale>
          <a:sx n="118" d="100"/>
          <a:sy n="118" d="100"/>
        </p:scale>
        <p:origin x="624" y="96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-79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4/2/2020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In </a:t>
            </a:r>
            <a:r>
              <a:rPr lang="da-DK" dirty="0" err="1"/>
              <a:t>my</a:t>
            </a:r>
            <a:r>
              <a:rPr lang="da-DK" dirty="0"/>
              <a:t> </a:t>
            </a:r>
            <a:r>
              <a:rPr lang="da-DK" dirty="0" err="1"/>
              <a:t>Reliable</a:t>
            </a:r>
            <a:r>
              <a:rPr lang="da-DK" dirty="0"/>
              <a:t> Software Architecture </a:t>
            </a:r>
            <a:r>
              <a:rPr lang="da-DK" dirty="0" err="1"/>
              <a:t>course</a:t>
            </a:r>
            <a:r>
              <a:rPr lang="da-DK" dirty="0"/>
              <a:t>, the </a:t>
            </a:r>
            <a:r>
              <a:rPr lang="da-DK" dirty="0" err="1"/>
              <a:t>quote</a:t>
            </a:r>
            <a:r>
              <a:rPr lang="da-DK" dirty="0"/>
              <a:t> service </a:t>
            </a:r>
            <a:r>
              <a:rPr lang="da-DK" dirty="0" err="1"/>
              <a:t>was</a:t>
            </a:r>
            <a:r>
              <a:rPr lang="da-DK" dirty="0"/>
              <a:t> (</a:t>
            </a:r>
            <a:r>
              <a:rPr lang="da-DK" dirty="0" err="1"/>
              <a:t>unlike</a:t>
            </a:r>
            <a:r>
              <a:rPr lang="da-DK" dirty="0"/>
              <a:t> </a:t>
            </a:r>
            <a:r>
              <a:rPr lang="da-DK" dirty="0" err="1"/>
              <a:t>our</a:t>
            </a:r>
            <a:r>
              <a:rPr lang="da-DK" dirty="0"/>
              <a:t> variant) </a:t>
            </a:r>
            <a:r>
              <a:rPr lang="da-DK" dirty="0" err="1"/>
              <a:t>responsible</a:t>
            </a:r>
            <a:r>
              <a:rPr lang="da-DK" dirty="0"/>
              <a:t> for the </a:t>
            </a:r>
            <a:r>
              <a:rPr lang="da-DK" dirty="0" err="1"/>
              <a:t>random</a:t>
            </a:r>
            <a:r>
              <a:rPr lang="da-DK" dirty="0"/>
              <a:t> </a:t>
            </a:r>
            <a:r>
              <a:rPr lang="da-DK" dirty="0" err="1"/>
              <a:t>quote</a:t>
            </a:r>
            <a:r>
              <a:rPr lang="da-DK" dirty="0"/>
              <a:t>, </a:t>
            </a:r>
            <a:r>
              <a:rPr lang="da-DK" dirty="0" err="1"/>
              <a:t>when</a:t>
            </a:r>
            <a:r>
              <a:rPr lang="da-DK" dirty="0"/>
              <a:t> given </a:t>
            </a:r>
            <a:r>
              <a:rPr lang="da-DK" dirty="0" err="1"/>
              <a:t>quote</a:t>
            </a:r>
            <a:r>
              <a:rPr lang="da-DK" dirty="0"/>
              <a:t> </a:t>
            </a:r>
            <a:r>
              <a:rPr lang="da-DK" dirty="0" err="1"/>
              <a:t>index</a:t>
            </a:r>
            <a:r>
              <a:rPr lang="da-DK" dirty="0"/>
              <a:t> 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38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Microservices and DevOps</a:t>
            </a:r>
            <a:endParaRPr lang="en-US" altLang="en-US" noProof="0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Scalable Microservices</a:t>
            </a:r>
          </a:p>
          <a:p>
            <a:pPr>
              <a:defRPr/>
            </a:pPr>
            <a:r>
              <a:rPr lang="en-US" sz="2000" noProof="0" dirty="0"/>
              <a:t>Test Double Services</a:t>
            </a:r>
            <a:endParaRPr lang="en-US" noProof="0" dirty="0"/>
          </a:p>
          <a:p>
            <a:pPr>
              <a:defRPr/>
            </a:pPr>
            <a:endParaRPr lang="en-US" noProof="0" dirty="0"/>
          </a:p>
          <a:p>
            <a:pPr>
              <a:defRPr/>
            </a:pPr>
            <a:r>
              <a:rPr lang="en-US" sz="1600" noProof="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26ED392-F451-4468-BF55-82B472D767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7877" y="771934"/>
            <a:ext cx="4505123" cy="44985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Define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3810000" cy="4318000"/>
          </a:xfrm>
        </p:spPr>
        <p:txBody>
          <a:bodyPr/>
          <a:lstStyle/>
          <a:p>
            <a:r>
              <a:rPr lang="en-US" noProof="0" dirty="0"/>
              <a:t>Next we have to </a:t>
            </a:r>
            <a:r>
              <a:rPr lang="en-US" i="1" noProof="0" dirty="0"/>
              <a:t>program</a:t>
            </a:r>
            <a:r>
              <a:rPr lang="en-US" noProof="0" dirty="0"/>
              <a:t> the imposter…</a:t>
            </a:r>
          </a:p>
          <a:p>
            <a:pPr lvl="1"/>
            <a:r>
              <a:rPr lang="en-US" noProof="0" dirty="0"/>
              <a:t>Basically by </a:t>
            </a:r>
            <a:r>
              <a:rPr lang="en-US" noProof="0" dirty="0" err="1"/>
              <a:t>POSTing</a:t>
            </a:r>
            <a:r>
              <a:rPr lang="en-US" noProof="0" dirty="0"/>
              <a:t> a JSON configuration files to Mountebank</a:t>
            </a:r>
          </a:p>
          <a:p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cxnSp>
        <p:nvCxnSpPr>
          <p:cNvPr id="8" name="Straight Arrow Connector 7"/>
          <p:cNvCxnSpPr>
            <a:cxnSpLocks/>
          </p:cNvCxnSpPr>
          <p:nvPr/>
        </p:nvCxnSpPr>
        <p:spPr>
          <a:xfrm flipH="1">
            <a:off x="5638800" y="1181100"/>
            <a:ext cx="1905000" cy="3048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324600" y="1866900"/>
            <a:ext cx="2133600" cy="3048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GET /</a:t>
            </a:r>
            <a:r>
              <a:rPr lang="en-US" sz="1400" dirty="0" err="1"/>
              <a:t>msdo</a:t>
            </a:r>
            <a:r>
              <a:rPr lang="en-US" sz="1400" dirty="0"/>
              <a:t>/v1/quotes/7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38900" y="2921000"/>
            <a:ext cx="1447800" cy="304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Response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58000" y="4686300"/>
            <a:ext cx="1600200" cy="304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Slow response!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305E8A-6530-44BC-899E-088CF8A83BA2}"/>
              </a:ext>
            </a:extLst>
          </p:cNvPr>
          <p:cNvSpPr/>
          <p:nvPr/>
        </p:nvSpPr>
        <p:spPr>
          <a:xfrm>
            <a:off x="5681562" y="4457700"/>
            <a:ext cx="1143000" cy="4572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120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915CFFB-F10B-49FD-9FD6-A78F88D608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571625"/>
            <a:ext cx="8991600" cy="41052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Step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Here I use ‘</a:t>
            </a:r>
            <a:r>
              <a:rPr lang="en-US" dirty="0" err="1"/>
              <a:t>httpie</a:t>
            </a:r>
            <a:r>
              <a:rPr lang="en-US" noProof="0" dirty="0"/>
              <a:t>’ to PUT the JSON to mountebank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122583" y="1790700"/>
            <a:ext cx="6096000" cy="0"/>
          </a:xfrm>
          <a:prstGeom prst="line">
            <a:avLst/>
          </a:prstGeom>
          <a:ln w="381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097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Ok -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5800" y="4838700"/>
            <a:ext cx="7772400" cy="381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Now: A </a:t>
            </a:r>
            <a:r>
              <a:rPr lang="en-US" i="1" dirty="0"/>
              <a:t>slow responding deterministic test stub service.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A66649F-F6BA-4897-A43A-1CD516ADAF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1257300"/>
            <a:ext cx="8166779" cy="2743200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A6310B6-8F5B-4DB9-9FB5-5AA19FD7151D}"/>
              </a:ext>
            </a:extLst>
          </p:cNvPr>
          <p:cNvSpPr/>
          <p:nvPr/>
        </p:nvSpPr>
        <p:spPr>
          <a:xfrm>
            <a:off x="5990422" y="1598823"/>
            <a:ext cx="2209800" cy="3810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Long wait here!</a:t>
            </a:r>
          </a:p>
        </p:txBody>
      </p:sp>
    </p:spTree>
    <p:extLst>
      <p:ext uri="{BB962C8B-B14F-4D97-AF65-F5344CB8AC3E}">
        <p14:creationId xmlns:p14="http://schemas.microsoft.com/office/powerpoint/2010/main" val="1484205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317CA-DEC1-4313-89CD-60EE28113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9A7ED-868A-4DA0-BC12-2BC415102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57AF8A-B23A-487B-A8FC-6A9904D03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4838F-6DFA-4D63-B7ED-D65F147D8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A9E48-DD4A-4888-9883-634FA8270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1E0ACD1-D01C-4122-BB71-B9574A2A94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952500"/>
            <a:ext cx="8330675" cy="8382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6F839AF-4F9D-4820-8835-F91C9E1D5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787" y="2641751"/>
            <a:ext cx="7134225" cy="1712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041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Advanced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Lots</a:t>
            </a:r>
          </a:p>
          <a:p>
            <a:pPr lvl="1"/>
            <a:r>
              <a:rPr lang="en-US" noProof="0" dirty="0"/>
              <a:t>Mock verifications</a:t>
            </a:r>
          </a:p>
          <a:p>
            <a:pPr lvl="1"/>
            <a:r>
              <a:rPr lang="en-US" noProof="0" dirty="0"/>
              <a:t>Variable behavior</a:t>
            </a:r>
          </a:p>
          <a:p>
            <a:pPr lvl="2"/>
            <a:r>
              <a:rPr lang="en-US" noProof="0" dirty="0"/>
              <a:t>Add more responses, taken in order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And on and on</a:t>
            </a:r>
          </a:p>
          <a:p>
            <a:pPr lvl="1"/>
            <a:endParaRPr lang="en-US" noProof="0" dirty="0"/>
          </a:p>
          <a:p>
            <a:r>
              <a:rPr lang="en-US" noProof="0" dirty="0"/>
              <a:t>Take care:</a:t>
            </a:r>
          </a:p>
          <a:p>
            <a:pPr lvl="1"/>
            <a:r>
              <a:rPr lang="en-US" noProof="0" dirty="0"/>
              <a:t>Doubles should be simple, or the bug will be in the double </a:t>
            </a:r>
            <a:r>
              <a:rPr lang="en-US" noProof="0" dirty="0">
                <a:sym typeface="Wingdings" panose="05000000000000000000" pitchFamily="2" charset="2"/>
              </a:rPr>
              <a:t></a:t>
            </a:r>
          </a:p>
          <a:p>
            <a:pPr lvl="2"/>
            <a:r>
              <a:rPr lang="en-US" noProof="0" dirty="0">
                <a:sym typeface="Wingdings" panose="05000000000000000000" pitchFamily="2" charset="2"/>
              </a:rPr>
              <a:t>I spend quite some time debugging my JSON to find that ‘,’ I had misplaced 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7170" name="Picture 2" descr="D:\tmp2\Screenshot-2018-2-6 mountebank - behaviors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522"/>
          <a:stretch/>
        </p:blipFill>
        <p:spPr bwMode="auto">
          <a:xfrm>
            <a:off x="5791200" y="1181100"/>
            <a:ext cx="2286000" cy="2617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3165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9CEA4-B18B-443C-8D18-67B274515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/>
              <a:t>TestContainers</a:t>
            </a:r>
            <a:r>
              <a:rPr lang="en-US" noProof="0" dirty="0"/>
              <a:t>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3EC19-17CA-4F7A-8C56-F033BE0F0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I had a </a:t>
            </a:r>
            <a:r>
              <a:rPr lang="en-US" i="1" noProof="0" dirty="0"/>
              <a:t>hell of a troubled time</a:t>
            </a:r>
            <a:r>
              <a:rPr lang="en-US" noProof="0" dirty="0"/>
              <a:t> to get mountebank running in a </a:t>
            </a:r>
            <a:r>
              <a:rPr lang="en-US" noProof="0" dirty="0" err="1"/>
              <a:t>TestContainers</a:t>
            </a:r>
            <a:r>
              <a:rPr lang="en-US" noProof="0" dirty="0"/>
              <a:t> context </a:t>
            </a:r>
            <a:r>
              <a:rPr lang="en-US" noProof="0" dirty="0">
                <a:sym typeface="Wingdings" panose="05000000000000000000" pitchFamily="2" charset="2"/>
              </a:rPr>
              <a:t></a:t>
            </a:r>
          </a:p>
          <a:p>
            <a:pPr lvl="1"/>
            <a:r>
              <a:rPr lang="en-US" noProof="0" dirty="0">
                <a:sym typeface="Wingdings" panose="05000000000000000000" pitchFamily="2" charset="2"/>
              </a:rPr>
              <a:t>Issue: </a:t>
            </a:r>
          </a:p>
          <a:p>
            <a:pPr lvl="2"/>
            <a:r>
              <a:rPr lang="en-US" noProof="0" dirty="0">
                <a:sym typeface="Wingdings" panose="05000000000000000000" pitchFamily="2" charset="2"/>
              </a:rPr>
              <a:t>TC will await the port 6777 port opening for the doubled service</a:t>
            </a:r>
          </a:p>
          <a:p>
            <a:pPr lvl="2"/>
            <a:r>
              <a:rPr lang="en-US" noProof="0" dirty="0">
                <a:sym typeface="Wingdings" panose="05000000000000000000" pitchFamily="2" charset="2"/>
              </a:rPr>
              <a:t>Which will </a:t>
            </a:r>
            <a:r>
              <a:rPr lang="en-US" b="1" noProof="0" dirty="0">
                <a:sym typeface="Wingdings" panose="05000000000000000000" pitchFamily="2" charset="2"/>
              </a:rPr>
              <a:t>not</a:t>
            </a:r>
            <a:r>
              <a:rPr lang="en-US" noProof="0" dirty="0">
                <a:sym typeface="Wingdings" panose="05000000000000000000" pitchFamily="2" charset="2"/>
              </a:rPr>
              <a:t> open until it programmed</a:t>
            </a:r>
          </a:p>
          <a:p>
            <a:pPr lvl="3"/>
            <a:r>
              <a:rPr lang="en-US" noProof="0" dirty="0">
                <a:sym typeface="Wingdings" panose="05000000000000000000" pitchFamily="2" charset="2"/>
              </a:rPr>
              <a:t>Deadlock: waiting for an event that cannot happen 	</a:t>
            </a:r>
          </a:p>
          <a:p>
            <a:pPr lvl="1"/>
            <a:endParaRPr lang="en-US" noProof="0" dirty="0">
              <a:sym typeface="Wingdings" panose="05000000000000000000" pitchFamily="2" charset="2"/>
            </a:endParaRPr>
          </a:p>
          <a:p>
            <a:pPr lvl="1"/>
            <a:r>
              <a:rPr lang="en-US" noProof="0" dirty="0">
                <a:sym typeface="Wingdings" panose="05000000000000000000" pitchFamily="2" charset="2"/>
              </a:rPr>
              <a:t>Solution:</a:t>
            </a:r>
          </a:p>
          <a:p>
            <a:pPr lvl="2"/>
            <a:r>
              <a:rPr lang="en-US" noProof="0" dirty="0">
                <a:sym typeface="Wingdings" panose="05000000000000000000" pitchFamily="2" charset="2"/>
              </a:rPr>
              <a:t>Do not use PUT/POST for programming, instead volume mount a ‘</a:t>
            </a:r>
            <a:r>
              <a:rPr lang="en-US" noProof="0" dirty="0" err="1">
                <a:sym typeface="Wingdings" panose="05000000000000000000" pitchFamily="2" charset="2"/>
              </a:rPr>
              <a:t>config.json</a:t>
            </a:r>
            <a:r>
              <a:rPr lang="en-US" noProof="0" dirty="0">
                <a:sym typeface="Wingdings" panose="05000000000000000000" pitchFamily="2" charset="2"/>
              </a:rPr>
              <a:t>’ file with the double behavior specification, and tell mountebank to read that.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CEB73-3BA2-4DB8-A718-675D7E34A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B834D-A24D-4133-8F80-33AF9A5F8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E6FBC-4298-4C77-95FF-176D14C49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55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We can replace programmatic test doubles with service test doubles when</a:t>
            </a:r>
          </a:p>
          <a:p>
            <a:pPr lvl="1"/>
            <a:r>
              <a:rPr lang="en-US" noProof="0" dirty="0"/>
              <a:t>The UUT has no well encapsulated API to the service and/or no dependency injection in place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We want to make integration testing in a real distributed staging environment</a:t>
            </a:r>
          </a:p>
          <a:p>
            <a:endParaRPr lang="en-US" noProof="0" dirty="0"/>
          </a:p>
          <a:p>
            <a:r>
              <a:rPr lang="en-US" noProof="0" dirty="0"/>
              <a:t>Mountebank is a really nice and flexible tool</a:t>
            </a:r>
          </a:p>
          <a:p>
            <a:endParaRPr lang="en-US" dirty="0"/>
          </a:p>
          <a:p>
            <a:r>
              <a:rPr lang="en-US" noProof="0" dirty="0"/>
              <a:t>Use it in the mandatory on </a:t>
            </a:r>
            <a:r>
              <a:rPr lang="en-US" i="1" noProof="0" dirty="0"/>
              <a:t>safe </a:t>
            </a:r>
            <a:r>
              <a:rPr lang="en-US" i="1" noProof="0"/>
              <a:t>failure modes…</a:t>
            </a:r>
            <a:endParaRPr lang="en-US" noProof="0" dirty="0"/>
          </a:p>
          <a:p>
            <a:pPr lvl="1"/>
            <a:endParaRPr lang="en-US" noProof="0" dirty="0"/>
          </a:p>
          <a:p>
            <a:pPr lvl="1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90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Integration testing again</a:t>
            </a:r>
          </a:p>
          <a:p>
            <a:pPr lvl="1"/>
            <a:r>
              <a:rPr lang="en-US" noProof="0" dirty="0"/>
              <a:t>… and service tests, and CDTs</a:t>
            </a:r>
          </a:p>
          <a:p>
            <a:pPr lvl="1"/>
            <a:r>
              <a:rPr lang="en-US" noProof="0" dirty="0"/>
              <a:t>The need for </a:t>
            </a:r>
            <a:r>
              <a:rPr lang="en-US" noProof="0" dirty="0" err="1"/>
              <a:t>Meszaro’s</a:t>
            </a:r>
            <a:r>
              <a:rPr lang="en-US" noProof="0" dirty="0"/>
              <a:t> </a:t>
            </a:r>
            <a:r>
              <a:rPr lang="en-US" b="1" noProof="0" dirty="0"/>
              <a:t>test doubles</a:t>
            </a:r>
            <a:endParaRPr lang="en-US" noProof="0" dirty="0"/>
          </a:p>
          <a:p>
            <a:endParaRPr lang="en-US" noProof="0" dirty="0"/>
          </a:p>
          <a:p>
            <a:r>
              <a:rPr lang="en-US" dirty="0"/>
              <a:t>Easiest</a:t>
            </a:r>
            <a:r>
              <a:rPr lang="en-US" noProof="0" dirty="0"/>
              <a:t> case </a:t>
            </a:r>
          </a:p>
          <a:p>
            <a:pPr lvl="1"/>
            <a:r>
              <a:rPr lang="en-US" noProof="0" dirty="0"/>
              <a:t>Use programmatic test doubles or mock libraries (in-process)</a:t>
            </a:r>
          </a:p>
          <a:p>
            <a:pPr lvl="2"/>
            <a:r>
              <a:rPr lang="en-US" noProof="0" dirty="0"/>
              <a:t>Requirement: </a:t>
            </a:r>
            <a:r>
              <a:rPr lang="en-US" i="1" noProof="0" dirty="0"/>
              <a:t>Control of the dependency injection</a:t>
            </a:r>
          </a:p>
          <a:p>
            <a:pPr lvl="3"/>
            <a:r>
              <a:rPr lang="en-US" noProof="0" dirty="0"/>
              <a:t>You have to tell your service to </a:t>
            </a:r>
            <a:r>
              <a:rPr lang="en-US" i="1" noProof="0" dirty="0"/>
              <a:t>use another implementation of a service interface</a:t>
            </a:r>
          </a:p>
          <a:p>
            <a:pPr lvl="4"/>
            <a:r>
              <a:rPr lang="en-US" i="1" noProof="0" dirty="0"/>
              <a:t>Program to an interface, use object composition, dep. injection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346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In Architectures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err="1"/>
              <a:t>Meszaros</a:t>
            </a:r>
            <a:r>
              <a:rPr lang="en-US" noProof="0" dirty="0"/>
              <a:t> (2007) has a special category of doubles</a:t>
            </a:r>
          </a:p>
          <a:p>
            <a:pPr lvl="1"/>
            <a:r>
              <a:rPr lang="en-US" i="1" noProof="0" dirty="0"/>
              <a:t>Saboteurs	stubs that behave badly!</a:t>
            </a:r>
          </a:p>
          <a:p>
            <a:r>
              <a:rPr lang="en-US" noProof="0" dirty="0"/>
              <a:t>The ones we need for testing Nygard </a:t>
            </a:r>
            <a:r>
              <a:rPr lang="en-US" b="1" noProof="0" dirty="0"/>
              <a:t>Stability Patterns.</a:t>
            </a:r>
            <a:endParaRPr lang="en-US" noProof="0" dirty="0">
              <a:sym typeface="Wingdings" panose="05000000000000000000" pitchFamily="2" charset="2"/>
            </a:endParaRPr>
          </a:p>
          <a:p>
            <a:r>
              <a:rPr lang="en-US" noProof="0" dirty="0">
                <a:sym typeface="Wingdings" panose="05000000000000000000" pitchFamily="2" charset="2"/>
              </a:rPr>
              <a:t>Decorator pattern can be used, to </a:t>
            </a:r>
            <a:r>
              <a:rPr lang="en-US" i="1" noProof="0" dirty="0">
                <a:sym typeface="Wingdings" panose="05000000000000000000" pitchFamily="2" charset="2"/>
              </a:rPr>
              <a:t>add saboteur</a:t>
            </a:r>
            <a:r>
              <a:rPr lang="en-US" noProof="0" dirty="0">
                <a:sym typeface="Wingdings" panose="05000000000000000000" pitchFamily="2" charset="2"/>
              </a:rPr>
              <a:t> behavior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810000"/>
            <a:ext cx="25527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921000"/>
            <a:ext cx="5010150" cy="22780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8E113EF-251F-4B32-B767-F551C3ACF2C0}"/>
              </a:ext>
            </a:extLst>
          </p:cNvPr>
          <p:cNvCxnSpPr/>
          <p:nvPr/>
        </p:nvCxnSpPr>
        <p:spPr>
          <a:xfrm flipH="1">
            <a:off x="3124200" y="2921000"/>
            <a:ext cx="3048000" cy="6985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0233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But it is not always possible</a:t>
            </a:r>
          </a:p>
          <a:p>
            <a:pPr lvl="1"/>
            <a:r>
              <a:rPr lang="en-US" noProof="0" dirty="0"/>
              <a:t>Not programmed to an interface, no dependency injection</a:t>
            </a:r>
          </a:p>
          <a:p>
            <a:pPr lvl="1"/>
            <a:r>
              <a:rPr lang="en-US" noProof="0" dirty="0"/>
              <a:t>Low cohesion design</a:t>
            </a:r>
          </a:p>
          <a:p>
            <a:pPr lvl="2"/>
            <a:r>
              <a:rPr lang="en-US" noProof="0" dirty="0"/>
              <a:t>Service is accessed in 7.463 places all over the code…</a:t>
            </a:r>
          </a:p>
          <a:p>
            <a:pPr lvl="1"/>
            <a:r>
              <a:rPr lang="en-US" noProof="0" dirty="0"/>
              <a:t>Non “programmatic” interfaces (REST, UDP, …)</a:t>
            </a:r>
          </a:p>
          <a:p>
            <a:endParaRPr lang="en-US" noProof="0" dirty="0"/>
          </a:p>
          <a:p>
            <a:r>
              <a:rPr lang="en-US" dirty="0"/>
              <a:t>I</a:t>
            </a:r>
            <a:r>
              <a:rPr lang="en-US" noProof="0" dirty="0"/>
              <a:t>n a microservice/SOA context, services are remotely deployed services, and we need to test that as well</a:t>
            </a:r>
          </a:p>
          <a:p>
            <a:pPr lvl="1"/>
            <a:r>
              <a:rPr lang="en-US" noProof="0" dirty="0"/>
              <a:t>CDT and connector testing within a staging environment that is a real distributed system, but with saboteur doubles…</a:t>
            </a:r>
          </a:p>
          <a:p>
            <a:pPr lvl="2"/>
            <a:r>
              <a:rPr lang="en-US" noProof="0" dirty="0"/>
              <a:t>Can test latency issues, availability,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76F66D-5077-4E04-A97E-11D8A67786E1}"/>
              </a:ext>
            </a:extLst>
          </p:cNvPr>
          <p:cNvSpPr/>
          <p:nvPr/>
        </p:nvSpPr>
        <p:spPr>
          <a:xfrm rot="5400000">
            <a:off x="7098073" y="1717862"/>
            <a:ext cx="2453553" cy="4953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Bad Architecture, IMO</a:t>
            </a:r>
          </a:p>
        </p:txBody>
      </p:sp>
    </p:spTree>
    <p:extLst>
      <p:ext uri="{BB962C8B-B14F-4D97-AF65-F5344CB8AC3E}">
        <p14:creationId xmlns:p14="http://schemas.microsoft.com/office/powerpoint/2010/main" val="1000720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Make test doubles that are </a:t>
            </a:r>
            <a:r>
              <a:rPr lang="en-US" i="1" noProof="0" dirty="0"/>
              <a:t>deployed services</a:t>
            </a:r>
          </a:p>
          <a:p>
            <a:pPr lvl="1"/>
            <a:r>
              <a:rPr lang="en-US" i="1" noProof="0" dirty="0"/>
              <a:t>Support ‘out-of-process service tests’</a:t>
            </a:r>
          </a:p>
          <a:p>
            <a:r>
              <a:rPr lang="en-US" noProof="0" dirty="0"/>
              <a:t>That is</a:t>
            </a:r>
          </a:p>
          <a:p>
            <a:pPr lvl="1"/>
            <a:r>
              <a:rPr lang="en-US" noProof="0" dirty="0"/>
              <a:t>Conceptually identical</a:t>
            </a:r>
          </a:p>
          <a:p>
            <a:pPr lvl="1"/>
            <a:r>
              <a:rPr lang="en-US" noProof="0" dirty="0"/>
              <a:t>Difference: The interface </a:t>
            </a:r>
          </a:p>
          <a:p>
            <a:pPr lvl="2"/>
            <a:r>
              <a:rPr lang="en-US" noProof="0" dirty="0"/>
              <a:t>In-process service test doubles:	</a:t>
            </a:r>
          </a:p>
          <a:p>
            <a:pPr lvl="3"/>
            <a:r>
              <a:rPr lang="en-US" noProof="0" dirty="0"/>
              <a:t>Java class implementing interface</a:t>
            </a:r>
          </a:p>
          <a:p>
            <a:pPr lvl="3"/>
            <a:r>
              <a:rPr lang="en-US" noProof="0" dirty="0"/>
              <a:t>Or Mock library generated class, with expectations set</a:t>
            </a:r>
          </a:p>
          <a:p>
            <a:pPr lvl="2"/>
            <a:r>
              <a:rPr lang="en-US" dirty="0"/>
              <a:t>Out-of-process service</a:t>
            </a:r>
            <a:r>
              <a:rPr lang="en-US" noProof="0" dirty="0"/>
              <a:t> test doubles:</a:t>
            </a:r>
          </a:p>
          <a:p>
            <a:pPr lvl="3"/>
            <a:r>
              <a:rPr lang="en-US" noProof="0" dirty="0"/>
              <a:t>Deployed remote service on given port, programmed to respond to network calls, using ‘canned’ responses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54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24FDA-F7BD-410A-883E-46D698711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F3A79-AF79-4239-9206-3208D8281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Well, of course you may just code it!</a:t>
            </a:r>
          </a:p>
          <a:p>
            <a:endParaRPr lang="en-US" dirty="0"/>
          </a:p>
          <a:p>
            <a:r>
              <a:rPr lang="en-US" dirty="0"/>
              <a:t>Make a (</a:t>
            </a:r>
            <a:r>
              <a:rPr lang="en-US" dirty="0" err="1"/>
              <a:t>SparkJava</a:t>
            </a:r>
            <a:r>
              <a:rPr lang="en-US" dirty="0"/>
              <a:t>) REST service that produce </a:t>
            </a:r>
          </a:p>
          <a:p>
            <a:pPr lvl="1"/>
            <a:r>
              <a:rPr lang="en-US" dirty="0"/>
              <a:t>canned responses</a:t>
            </a:r>
          </a:p>
          <a:p>
            <a:pPr lvl="1"/>
            <a:r>
              <a:rPr lang="en-US" dirty="0"/>
              <a:t>is slow responding</a:t>
            </a:r>
          </a:p>
          <a:p>
            <a:pPr lvl="1"/>
            <a:r>
              <a:rPr lang="en-US" dirty="0"/>
              <a:t>fail, drop network connection, send illegal JSON, send 1TB random byte array, return 1.000.000 item JSON array, …</a:t>
            </a:r>
          </a:p>
          <a:p>
            <a:endParaRPr lang="en-US" dirty="0"/>
          </a:p>
          <a:p>
            <a:r>
              <a:rPr lang="en-US" dirty="0"/>
              <a:t>Alternative: A programmable REST service…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1626F-FDFC-43E0-A7B3-A4EA817F8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84C56-E8BC-4F0B-BD23-506901380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0B8FB-37FA-4F50-89A3-4440C9CE0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75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Mountebank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dirty="0"/>
              <a:t>A Nice Technology Choice</a:t>
            </a:r>
          </a:p>
        </p:txBody>
      </p:sp>
    </p:spTree>
    <p:extLst>
      <p:ext uri="{BB962C8B-B14F-4D97-AF65-F5344CB8AC3E}">
        <p14:creationId xmlns:p14="http://schemas.microsoft.com/office/powerpoint/2010/main" val="1200048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Goal:</a:t>
            </a:r>
          </a:p>
          <a:p>
            <a:pPr lvl="1"/>
            <a:r>
              <a:rPr lang="en-US" noProof="0" dirty="0"/>
              <a:t>Issue: The </a:t>
            </a:r>
            <a:r>
              <a:rPr lang="en-US" noProof="0" dirty="0" err="1"/>
              <a:t>QuoteService</a:t>
            </a:r>
            <a:r>
              <a:rPr lang="en-US" noProof="0" dirty="0"/>
              <a:t> returns random quotes</a:t>
            </a:r>
          </a:p>
          <a:p>
            <a:pPr lvl="2"/>
            <a:r>
              <a:rPr lang="en-US" noProof="0" dirty="0"/>
              <a:t>Test before we have developed this </a:t>
            </a:r>
            <a:r>
              <a:rPr lang="en-US" i="1" noProof="0" dirty="0"/>
              <a:t>tricky service </a:t>
            </a:r>
            <a:r>
              <a:rPr lang="en-US" i="1" noProof="0" dirty="0">
                <a:sym typeface="Wingdings" panose="05000000000000000000" pitchFamily="2" charset="2"/>
              </a:rPr>
              <a:t></a:t>
            </a:r>
            <a:endParaRPr lang="en-US" noProof="0" dirty="0"/>
          </a:p>
          <a:p>
            <a:pPr lvl="1"/>
            <a:r>
              <a:rPr lang="en-US" noProof="0" dirty="0"/>
              <a:t>Goal: Make a deterministic test stub</a:t>
            </a:r>
          </a:p>
          <a:p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2050" name="Picture 2" descr="mounteban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714" y="95250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>
            <a:off x="533400" y="2933700"/>
            <a:ext cx="1143000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71698" y="4229100"/>
            <a:ext cx="1143000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20240051-E4A6-4EA4-863D-6EDF3F4698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7498" y="2830189"/>
            <a:ext cx="6303266" cy="2117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178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46A3252-4563-4345-8AD9-6B9FC5DDCB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515" y="2813432"/>
            <a:ext cx="8196146" cy="1066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Installing? Nay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Mountebank is a NodeJS service </a:t>
            </a:r>
            <a:r>
              <a:rPr lang="en-US" noProof="0" dirty="0">
                <a:sym typeface="Wingdings" panose="05000000000000000000" pitchFamily="2" charset="2"/>
              </a:rPr>
              <a:t></a:t>
            </a:r>
          </a:p>
          <a:p>
            <a:r>
              <a:rPr lang="en-US" noProof="0" dirty="0">
                <a:sym typeface="Wingdings" panose="05000000000000000000" pitchFamily="2" charset="2"/>
              </a:rPr>
              <a:t>Docker, help me…</a:t>
            </a:r>
          </a:p>
          <a:p>
            <a:pPr lvl="1"/>
            <a:r>
              <a:rPr lang="en-US" noProof="0" dirty="0">
                <a:sym typeface="Wingdings" panose="05000000000000000000" pitchFamily="2" charset="2"/>
              </a:rPr>
              <a:t>2525 is Mountebank’s port</a:t>
            </a:r>
          </a:p>
          <a:p>
            <a:pPr lvl="1"/>
            <a:r>
              <a:rPr lang="en-US" noProof="0" dirty="0">
                <a:sym typeface="Wingdings" panose="05000000000000000000" pitchFamily="2" charset="2"/>
              </a:rPr>
              <a:t>Must port map the </a:t>
            </a:r>
            <a:r>
              <a:rPr lang="en-US" i="1" noProof="0" dirty="0">
                <a:sym typeface="Wingdings" panose="05000000000000000000" pitchFamily="2" charset="2"/>
              </a:rPr>
              <a:t>imposter port </a:t>
            </a:r>
            <a:r>
              <a:rPr lang="en-US" noProof="0" dirty="0">
                <a:sym typeface="Wingdings" panose="05000000000000000000" pitchFamily="2" charset="2"/>
              </a:rPr>
              <a:t>as well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438400" y="3390900"/>
            <a:ext cx="5562600" cy="0"/>
          </a:xfrm>
          <a:prstGeom prst="line">
            <a:avLst/>
          </a:prstGeom>
          <a:ln w="381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286000" y="4457700"/>
            <a:ext cx="5715000" cy="304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Using one of several mountebank images…</a:t>
            </a:r>
          </a:p>
        </p:txBody>
      </p:sp>
    </p:spTree>
    <p:extLst>
      <p:ext uri="{BB962C8B-B14F-4D97-AF65-F5344CB8AC3E}">
        <p14:creationId xmlns:p14="http://schemas.microsoft.com/office/powerpoint/2010/main" val="3619288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rgbClr val="C0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</TotalTime>
  <Words>779</Words>
  <Application>Microsoft Office PowerPoint</Application>
  <PresentationFormat>On-screen Show (16:10)</PresentationFormat>
  <Paragraphs>149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Microservices and DevOps</vt:lpstr>
      <vt:lpstr>Motivation</vt:lpstr>
      <vt:lpstr>In Architectures</vt:lpstr>
      <vt:lpstr>Motivation</vt:lpstr>
      <vt:lpstr>Solution</vt:lpstr>
      <vt:lpstr>How?</vt:lpstr>
      <vt:lpstr>Mountebank</vt:lpstr>
      <vt:lpstr>Demo</vt:lpstr>
      <vt:lpstr>Installing? Nay</vt:lpstr>
      <vt:lpstr>Define Behavior</vt:lpstr>
      <vt:lpstr>Step 2</vt:lpstr>
      <vt:lpstr>Ok - Testing</vt:lpstr>
      <vt:lpstr>Testing</vt:lpstr>
      <vt:lpstr>Advanced Features</vt:lpstr>
      <vt:lpstr>TestContainers Context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90</cp:revision>
  <dcterms:created xsi:type="dcterms:W3CDTF">2006-08-16T00:00:00Z</dcterms:created>
  <dcterms:modified xsi:type="dcterms:W3CDTF">2020-04-02T08:50:44Z</dcterms:modified>
</cp:coreProperties>
</file>